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EC7F8"/>
    <a:srgbClr val="BC9CCA"/>
    <a:srgbClr val="E44C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-994" y="-67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05F41-8F1D-4DB5-9ED6-9A8B53D38A6A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A21D3-0758-4B08-8BF3-AA7196AA5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263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9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938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C1F85CF-B804-3154-7F40-AD755782B811}"/>
              </a:ext>
            </a:extLst>
          </p:cNvPr>
          <p:cNvSpPr txBox="1"/>
          <p:nvPr/>
        </p:nvSpPr>
        <p:spPr>
          <a:xfrm>
            <a:off x="1196663" y="338488"/>
            <a:ext cx="8997486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Oswald Light" panose="020B0604020202020204" charset="-52"/>
                <a:ea typeface="Roboto Condensed" panose="02000000000000000000" pitchFamily="2" charset="0"/>
                <a:cs typeface="Roboto Condensed" panose="02000000000000000000" pitchFamily="2" charset="0"/>
              </a:rPr>
              <a:t>Диафрагмальная грыжа у новорожденных. Клинический случай.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Oswald Light" panose="020B0604020202020204" charset="-52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B6210FA-4864-558C-3514-0E7770849921}"/>
              </a:ext>
            </a:extLst>
          </p:cNvPr>
          <p:cNvSpPr txBox="1"/>
          <p:nvPr/>
        </p:nvSpPr>
        <p:spPr>
          <a:xfrm>
            <a:off x="889340" y="7508129"/>
            <a:ext cx="766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31"/>
            <a:endParaRPr lang="en-US" sz="2800" dirty="0">
              <a:latin typeface="Oswald Light" panose="020B0604020202020204" charset="-52"/>
              <a:ea typeface="VTB Group Cond Book" panose="020B05060505040202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8285F6F-430B-D528-EEDB-E2F366957048}"/>
              </a:ext>
            </a:extLst>
          </p:cNvPr>
          <p:cNvSpPr txBox="1"/>
          <p:nvPr/>
        </p:nvSpPr>
        <p:spPr>
          <a:xfrm>
            <a:off x="376517" y="3765176"/>
            <a:ext cx="789021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3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Диафрагмальная грыжа — аномалия развития, характеризующаяся наличием врожденного дефекта диафрагмы, через который органы брюшной полости (петли кишечника, желудок, селезенка, часть печени) перемещаются в грудную полость. Врожденная диафрагмальная грыжа (ВДГ) встречается с частотой 1:1700-1:2500 новорожденных, соотношение полов 1:1. При этом ВДГ составляет 8% всех врожденных аномалий. Летальность пациентов составляет более 30% и во многом зависит от клиники сопутствующих заболеваний и фоновой патологии.</a:t>
            </a:r>
            <a:endParaRPr lang="ru-RU" sz="2800" dirty="0" smtClean="0">
              <a:latin typeface="Times New Roman" pitchFamily="18" charset="0"/>
              <a:ea typeface="VTB Group Cond Book" panose="020B0506050504020204" pitchFamily="34" charset="77"/>
              <a:cs typeface="Times New Roman" pitchFamily="18" charset="0"/>
            </a:endParaRPr>
          </a:p>
        </p:txBody>
      </p:sp>
      <p:sp>
        <p:nvSpPr>
          <p:cNvPr id="21" name="Rounded Rectangle 106">
            <a:extLst>
              <a:ext uri="{FF2B5EF4-FFF2-40B4-BE49-F238E27FC236}">
                <a16:creationId xmlns:a16="http://schemas.microsoft.com/office/drawing/2014/main" xmlns="" id="{49C16BCE-3450-4037-B46A-5594ED7293BB}"/>
              </a:ext>
            </a:extLst>
          </p:cNvPr>
          <p:cNvSpPr/>
          <p:nvPr/>
        </p:nvSpPr>
        <p:spPr>
          <a:xfrm>
            <a:off x="24132741" y="327851"/>
            <a:ext cx="4379506" cy="108558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215900" dist="139700" dir="6060000" sx="86000" sy="86000" algn="ctr" rotWithShape="0">
              <a:schemeClr val="tx1">
                <a:lumMod val="75000"/>
                <a:lumOff val="25000"/>
                <a:alpha val="4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ru-RU" sz="3200" dirty="0" smtClean="0">
                <a:solidFill>
                  <a:srgbClr val="FFFFFF"/>
                </a:solidFill>
                <a:ea typeface="VTB Group Cond Book" panose="020B0506050504020204" pitchFamily="34" charset="-52"/>
              </a:rPr>
              <a:t>Тактика после рождения</a:t>
            </a:r>
            <a:endParaRPr lang="ru-RU" sz="3200" dirty="0">
              <a:solidFill>
                <a:srgbClr val="FFFFFF"/>
              </a:solidFill>
              <a:ea typeface="VTB Group Cond Book" panose="020B0506050504020204" pitchFamily="34" charset="-5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C8318B1-80E3-4E5D-8678-830FF8FC1250}"/>
              </a:ext>
            </a:extLst>
          </p:cNvPr>
          <p:cNvSpPr txBox="1"/>
          <p:nvPr/>
        </p:nvSpPr>
        <p:spPr>
          <a:xfrm>
            <a:off x="19301011" y="1730187"/>
            <a:ext cx="55655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Пациент №2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06.07.22 05:15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Беременность 7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Роды 7 (оперативные)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 36 недель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 2508г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Рост 48см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шкале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Апгар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5/7 баллов</a:t>
            </a:r>
          </a:p>
          <a:p>
            <a:pPr fontAlgn="t"/>
            <a:endParaRPr lang="en-US" sz="2800" dirty="0">
              <a:latin typeface="Times New Roman" pitchFamily="18" charset="0"/>
              <a:ea typeface="VTB Group Cond Book" panose="020B0506050504020204" pitchFamily="34" charset="77"/>
              <a:cs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98A0276-7DB2-4B78-8379-A87480D78226}"/>
              </a:ext>
            </a:extLst>
          </p:cNvPr>
          <p:cNvSpPr txBox="1"/>
          <p:nvPr/>
        </p:nvSpPr>
        <p:spPr>
          <a:xfrm>
            <a:off x="17130002" y="11288256"/>
            <a:ext cx="60093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31"/>
            <a:r>
              <a:rPr lang="ru-RU" sz="2800" dirty="0" smtClean="0">
                <a:latin typeface="Times New Roman" pitchFamily="18" charset="0"/>
                <a:ea typeface="VTB Group Cond Book" panose="020B0506050504020204" pitchFamily="34" charset="77"/>
                <a:cs typeface="Times New Roman" pitchFamily="18" charset="0"/>
              </a:rPr>
              <a:t>Лапаротомия. Ревизия. Устранение диафрагмальной грыжи слева. Аутопластика левого купола диафрагмы. Устранение </a:t>
            </a:r>
            <a:r>
              <a:rPr lang="ru-RU" sz="2800" dirty="0" err="1" smtClean="0">
                <a:latin typeface="Times New Roman" pitchFamily="18" charset="0"/>
                <a:ea typeface="VTB Group Cond Book" panose="020B0506050504020204" pitchFamily="34" charset="77"/>
                <a:cs typeface="Times New Roman" pitchFamily="18" charset="0"/>
              </a:rPr>
              <a:t>мальротации</a:t>
            </a:r>
            <a:r>
              <a:rPr lang="ru-RU" sz="2800" dirty="0" smtClean="0">
                <a:latin typeface="Times New Roman" pitchFamily="18" charset="0"/>
                <a:ea typeface="VTB Group Cond Book" panose="020B0506050504020204" pitchFamily="34" charset="77"/>
                <a:cs typeface="Times New Roman" pitchFamily="18" charset="0"/>
              </a:rPr>
              <a:t>. Дренирование грудной клетки слева. </a:t>
            </a:r>
            <a:endParaRPr lang="ru-RU" sz="2800" dirty="0">
              <a:latin typeface="Times New Roman" pitchFamily="18" charset="0"/>
              <a:ea typeface="VTB Group Cond Book" panose="020B0506050504020204" pitchFamily="34" charset="77"/>
              <a:cs typeface="Times New Roman" pitchFamily="18" charset="0"/>
            </a:endParaRPr>
          </a:p>
        </p:txBody>
      </p:sp>
      <p:sp>
        <p:nvSpPr>
          <p:cNvPr id="31" name="Rounded Rectangle 106">
            <a:extLst>
              <a:ext uri="{FF2B5EF4-FFF2-40B4-BE49-F238E27FC236}">
                <a16:creationId xmlns:a16="http://schemas.microsoft.com/office/drawing/2014/main" xmlns="" id="{49C16BCE-3450-4037-B46A-5594ED7293BB}"/>
              </a:ext>
            </a:extLst>
          </p:cNvPr>
          <p:cNvSpPr/>
          <p:nvPr/>
        </p:nvSpPr>
        <p:spPr>
          <a:xfrm rot="10800000" flipV="1">
            <a:off x="15144130" y="17875390"/>
            <a:ext cx="4439270" cy="76821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215900" dist="139700" dir="6060000" sx="86000" sy="86000" algn="ctr" rotWithShape="0">
              <a:schemeClr val="tx1">
                <a:lumMod val="75000"/>
                <a:lumOff val="25000"/>
                <a:alpha val="4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ru-RU" sz="3200" dirty="0" smtClean="0">
                <a:solidFill>
                  <a:srgbClr val="FFFFFF"/>
                </a:solidFill>
                <a:ea typeface="VTB Group Cond Book" panose="020B0506050504020204" pitchFamily="34" charset="-52"/>
              </a:rPr>
              <a:t>Статистика </a:t>
            </a:r>
            <a:r>
              <a:rPr lang="ru-RU" sz="3200" dirty="0" err="1" smtClean="0">
                <a:solidFill>
                  <a:srgbClr val="FFFFFF"/>
                </a:solidFill>
                <a:ea typeface="VTB Group Cond Book" panose="020B0506050504020204" pitchFamily="34" charset="-52"/>
              </a:rPr>
              <a:t>НЦПиДХ</a:t>
            </a:r>
            <a:r>
              <a:rPr lang="ru-RU" sz="3200" dirty="0" smtClean="0">
                <a:solidFill>
                  <a:srgbClr val="FFFFFF"/>
                </a:solidFill>
                <a:ea typeface="VTB Group Cond Book" panose="020B0506050504020204" pitchFamily="34" charset="-52"/>
              </a:rPr>
              <a:t> </a:t>
            </a:r>
            <a:endParaRPr lang="ru-RU" sz="3200" dirty="0">
              <a:solidFill>
                <a:srgbClr val="FFFFFF"/>
              </a:solidFill>
              <a:ea typeface="VTB Group Cond Book" panose="020B0506050504020204" pitchFamily="34" charset="-52"/>
            </a:endParaRPr>
          </a:p>
        </p:txBody>
      </p:sp>
      <p:sp>
        <p:nvSpPr>
          <p:cNvPr id="34" name="Объект 2">
            <a:extLst>
              <a:ext uri="{FF2B5EF4-FFF2-40B4-BE49-F238E27FC236}">
                <a16:creationId xmlns:a16="http://schemas.microsoft.com/office/drawing/2014/main" xmlns="" id="{6A12B218-DEAD-EF49-6D9C-1389C59E2851}"/>
              </a:ext>
            </a:extLst>
          </p:cNvPr>
          <p:cNvSpPr txBox="1">
            <a:spLocks/>
          </p:cNvSpPr>
          <p:nvPr/>
        </p:nvSpPr>
        <p:spPr>
          <a:xfrm>
            <a:off x="8848164" y="1951764"/>
            <a:ext cx="6389913" cy="58898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anose="020B0604020202020204" pitchFamily="34" charset="0"/>
              <a:buChar char="•"/>
              <a:defRPr sz="12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VTB Group Cond Light" charset="0"/>
                <a:ea typeface="VTB Group Cond Light" charset="0"/>
                <a:cs typeface="VTB Group Cond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anose="020B0604020202020204" pitchFamily="34" charset="0"/>
              <a:buChar char="•"/>
              <a:defRPr sz="12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VTB Group Cond Light" charset="0"/>
                <a:ea typeface="VTB Group Cond Light" charset="0"/>
                <a:cs typeface="VTB Group Cond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anose="020B0604020202020204" pitchFamily="34" charset="0"/>
              <a:buChar char="•"/>
              <a:defRPr sz="12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VTB Group Cond Light" charset="0"/>
                <a:ea typeface="VTB Group Cond Light" charset="0"/>
                <a:cs typeface="VTB Group Cond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anose="020B0604020202020204" pitchFamily="34" charset="0"/>
              <a:buChar char="•"/>
              <a:defRPr sz="1000" b="0" i="0" kern="1200">
                <a:solidFill>
                  <a:schemeClr val="bg2">
                    <a:lumMod val="50000"/>
                  </a:schemeClr>
                </a:solidFill>
                <a:latin typeface="VTB Group Cond Light" charset="0"/>
                <a:ea typeface="VTB Group Cond Light" charset="0"/>
                <a:cs typeface="VTB Group Cond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anose="020B0604020202020204" pitchFamily="34" charset="0"/>
              <a:buChar char="•"/>
              <a:defRPr sz="1000" b="0" i="0" kern="1200">
                <a:solidFill>
                  <a:schemeClr val="bg2">
                    <a:lumMod val="50000"/>
                  </a:schemeClr>
                </a:solidFill>
                <a:latin typeface="VTB Group Cond Light" charset="0"/>
                <a:ea typeface="VTB Group Cond Light" charset="0"/>
                <a:cs typeface="VTB Group Cond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50-60% этот порок встречается изолировано, в остальных случаях он ассоциирован с хромосомными аномалиями или другими врожденными пороками развития (ВПР) (врожденный порок сердца (ВПС) в 55%, почек в 20%, ЖКТ в 15% и аномалиями центральной нервной системы (ЦНС) в 10% случаев). У 80-85% детей развивается левосторонний процесс, в 13% — правосторонний и в 2% — билатерально. Двусторонние ВДГ встречаются редко и обычно заканчиваются фатально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Clr>
                <a:schemeClr val="accent2"/>
              </a:buClr>
              <a:defRPr/>
            </a:pPr>
            <a:endParaRPr lang="en-US" sz="2400" dirty="0">
              <a:solidFill>
                <a:schemeClr val="tx1"/>
              </a:solidFill>
              <a:latin typeface="Oswald Light" panose="020B0604020202020204" charset="-52"/>
              <a:ea typeface="VTB Group Cond Book" panose="020B0506050504020204" pitchFamily="34" charset="77"/>
            </a:endParaRPr>
          </a:p>
        </p:txBody>
      </p:sp>
      <p:sp>
        <p:nvSpPr>
          <p:cNvPr id="35" name="Rounded Rectangle 106">
            <a:extLst>
              <a:ext uri="{FF2B5EF4-FFF2-40B4-BE49-F238E27FC236}">
                <a16:creationId xmlns:a16="http://schemas.microsoft.com/office/drawing/2014/main" xmlns="" id="{49C16BCE-3450-4037-B46A-5594ED7293BB}"/>
              </a:ext>
            </a:extLst>
          </p:cNvPr>
          <p:cNvSpPr/>
          <p:nvPr/>
        </p:nvSpPr>
        <p:spPr>
          <a:xfrm>
            <a:off x="9923621" y="949223"/>
            <a:ext cx="4608165" cy="79356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215900" dist="139700" dir="6060000" sx="86000" sy="86000" algn="ctr" rotWithShape="0">
              <a:schemeClr val="tx1">
                <a:lumMod val="75000"/>
                <a:lumOff val="25000"/>
                <a:alpha val="4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ru-RU" sz="3200" dirty="0" smtClean="0">
                <a:solidFill>
                  <a:srgbClr val="FFFFFF"/>
                </a:solidFill>
                <a:ea typeface="VTB Group Cond Book" panose="020B0506050504020204" pitchFamily="34" charset="-52"/>
              </a:rPr>
              <a:t>Статистика </a:t>
            </a:r>
            <a:endParaRPr lang="ru-RU" sz="3200" dirty="0">
              <a:solidFill>
                <a:srgbClr val="FFFFFF"/>
              </a:solidFill>
              <a:ea typeface="VTB Group Cond Book" panose="020B0506050504020204" pitchFamily="34" charset="-52"/>
            </a:endParaRPr>
          </a:p>
        </p:txBody>
      </p:sp>
      <p:sp>
        <p:nvSpPr>
          <p:cNvPr id="37" name="Rounded Rectangle 106">
            <a:extLst>
              <a:ext uri="{FF2B5EF4-FFF2-40B4-BE49-F238E27FC236}">
                <a16:creationId xmlns:a16="http://schemas.microsoft.com/office/drawing/2014/main" xmlns="" id="{49C16BCE-3450-4037-B46A-5594ED7293BB}"/>
              </a:ext>
            </a:extLst>
          </p:cNvPr>
          <p:cNvSpPr/>
          <p:nvPr/>
        </p:nvSpPr>
        <p:spPr>
          <a:xfrm>
            <a:off x="16726446" y="499732"/>
            <a:ext cx="4787190" cy="952249"/>
          </a:xfrm>
          <a:prstGeom prst="roundRect">
            <a:avLst/>
          </a:prstGeom>
          <a:solidFill>
            <a:srgbClr val="E44CD6"/>
          </a:solidFill>
          <a:ln>
            <a:noFill/>
          </a:ln>
          <a:effectLst>
            <a:outerShdw blurRad="215900" dist="139700" dir="6060000" sx="86000" sy="86000" algn="ctr" rotWithShape="0">
              <a:schemeClr val="tx1">
                <a:lumMod val="75000"/>
                <a:lumOff val="25000"/>
                <a:alpha val="4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b="1" dirty="0" smtClean="0"/>
              <a:t>Клинический случай </a:t>
            </a:r>
            <a:endParaRPr lang="ru-RU" sz="3200" dirty="0">
              <a:solidFill>
                <a:srgbClr val="FFFFFF"/>
              </a:solidFill>
              <a:ea typeface="VTB Group Cond Book" panose="020B0506050504020204" pitchFamily="34" charset="-5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D98A0276-7DB2-4B78-8379-A87480D78226}"/>
              </a:ext>
            </a:extLst>
          </p:cNvPr>
          <p:cNvSpPr txBox="1"/>
          <p:nvPr/>
        </p:nvSpPr>
        <p:spPr>
          <a:xfrm>
            <a:off x="11230892" y="11929795"/>
            <a:ext cx="453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31"/>
            <a:endParaRPr lang="en-US" sz="2800" dirty="0">
              <a:latin typeface="Oswald Light" panose="020B0604020202020204" charset="-52"/>
              <a:ea typeface="VTB Group Cond Book" panose="020B0506050504020204" pitchFamily="34" charset="77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3934505" y="2100235"/>
            <a:ext cx="63407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первичной реанимационной помощи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Перевод на ИВЛ в режим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SIMV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назогастрального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зонда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Катетеризация мочевого пузыря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Катетеризация пупочной вены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Антибактериальная терапия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ампициллин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150мг/кг/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гентамицин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4мг/кг/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Кардиотоническая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терапия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допамин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5мкг/кг/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Седативная терапия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фентанил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5мкг/кг/час,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ромеран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0.5мг/кг/час )</a:t>
            </a:r>
          </a:p>
          <a:p>
            <a:pPr marL="285750" indent="-285750"/>
            <a:endParaRPr lang="en-US" sz="3200" dirty="0"/>
          </a:p>
        </p:txBody>
      </p:sp>
      <p:sp>
        <p:nvSpPr>
          <p:cNvPr id="41" name="Rounded Rectangle 106">
            <a:extLst>
              <a:ext uri="{FF2B5EF4-FFF2-40B4-BE49-F238E27FC236}">
                <a16:creationId xmlns:a16="http://schemas.microsoft.com/office/drawing/2014/main" xmlns="" id="{49C16BCE-3450-4037-B46A-5594ED7293BB}"/>
              </a:ext>
            </a:extLst>
          </p:cNvPr>
          <p:cNvSpPr/>
          <p:nvPr/>
        </p:nvSpPr>
        <p:spPr>
          <a:xfrm>
            <a:off x="2888884" y="9112447"/>
            <a:ext cx="3883181" cy="839017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215900" dist="139700" dir="6060000" sx="86000" sy="86000" algn="ctr" rotWithShape="0">
              <a:schemeClr val="tx1">
                <a:lumMod val="75000"/>
                <a:lumOff val="25000"/>
                <a:alpha val="4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ru-RU" sz="3200" dirty="0" smtClean="0">
                <a:solidFill>
                  <a:srgbClr val="FFFFFF"/>
                </a:solidFill>
                <a:ea typeface="VTB Group Cond Book" panose="020B0506050504020204" pitchFamily="34" charset="-52"/>
              </a:rPr>
              <a:t>Клиника </a:t>
            </a:r>
            <a:endParaRPr lang="ru-RU" sz="3200" dirty="0">
              <a:solidFill>
                <a:srgbClr val="FFFFFF"/>
              </a:solidFill>
              <a:ea typeface="VTB Group Cond Book" panose="020B0506050504020204" pitchFamily="34" charset="-52"/>
            </a:endParaRPr>
          </a:p>
        </p:txBody>
      </p:sp>
      <p:sp>
        <p:nvSpPr>
          <p:cNvPr id="43" name="Rounded Rectangle 106">
            <a:extLst>
              <a:ext uri="{FF2B5EF4-FFF2-40B4-BE49-F238E27FC236}">
                <a16:creationId xmlns:a16="http://schemas.microsoft.com/office/drawing/2014/main" xmlns="" id="{49C16BCE-3450-4037-B46A-5594ED7293BB}"/>
              </a:ext>
            </a:extLst>
          </p:cNvPr>
          <p:cNvSpPr/>
          <p:nvPr/>
        </p:nvSpPr>
        <p:spPr>
          <a:xfrm>
            <a:off x="18099162" y="9824922"/>
            <a:ext cx="5470338" cy="1337156"/>
          </a:xfrm>
          <a:prstGeom prst="roundRect">
            <a:avLst/>
          </a:prstGeom>
          <a:solidFill>
            <a:srgbClr val="6EC7F8"/>
          </a:solidFill>
          <a:ln>
            <a:noFill/>
          </a:ln>
          <a:effectLst>
            <a:outerShdw blurRad="215900" dist="139700" dir="6060000" sx="86000" sy="86000" algn="ctr" rotWithShape="0">
              <a:schemeClr val="tx1">
                <a:lumMod val="75000"/>
                <a:lumOff val="25000"/>
                <a:alpha val="4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 smtClean="0">
                <a:solidFill>
                  <a:srgbClr val="FFFFFF"/>
                </a:solidFill>
                <a:ea typeface="VTB Group Cond Book" panose="020B0506050504020204" pitchFamily="34" charset="-52"/>
              </a:rPr>
              <a:t>Операция </a:t>
            </a:r>
            <a:endParaRPr lang="ru-RU" sz="3200" dirty="0">
              <a:solidFill>
                <a:srgbClr val="FFFFFF"/>
              </a:solidFill>
              <a:ea typeface="VTB Group Cond Book" panose="020B0506050504020204" pitchFamily="34" charset="-52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344588" y="1743414"/>
            <a:ext cx="49216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Пациент №1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05.09.222 01:35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Беременность 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Роды 1 (естественные)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 41 недель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 4586г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Рост 57см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шкале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Апгар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½ балла.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ounded Rectangle 106">
            <a:extLst>
              <a:ext uri="{FF2B5EF4-FFF2-40B4-BE49-F238E27FC236}">
                <a16:creationId xmlns:a16="http://schemas.microsoft.com/office/drawing/2014/main" xmlns="" id="{49C16BCE-3450-4037-B46A-5594ED7293BB}"/>
              </a:ext>
            </a:extLst>
          </p:cNvPr>
          <p:cNvSpPr/>
          <p:nvPr/>
        </p:nvSpPr>
        <p:spPr>
          <a:xfrm>
            <a:off x="5191980" y="17629461"/>
            <a:ext cx="5421891" cy="91688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 smtClean="0">
                <a:solidFill>
                  <a:srgbClr val="FFFFFF"/>
                </a:solidFill>
                <a:ea typeface="VTB Group Cond Book" panose="020B0506050504020204" pitchFamily="34" charset="-52"/>
              </a:rPr>
              <a:t>Вывод</a:t>
            </a:r>
            <a:endParaRPr lang="ru-RU" sz="3200" dirty="0">
              <a:solidFill>
                <a:srgbClr val="FFFFFF"/>
              </a:solidFill>
              <a:ea typeface="VTB Group Cond Book" panose="020B0506050504020204" pitchFamily="34" charset="-52"/>
            </a:endParaRPr>
          </a:p>
        </p:txBody>
      </p:sp>
      <p:sp>
        <p:nvSpPr>
          <p:cNvPr id="58" name="Rounded Rectangle 106">
            <a:extLst>
              <a:ext uri="{FF2B5EF4-FFF2-40B4-BE49-F238E27FC236}">
                <a16:creationId xmlns:a16="http://schemas.microsoft.com/office/drawing/2014/main" xmlns="" id="{49C16BCE-3450-4037-B46A-5594ED7293BB}"/>
              </a:ext>
            </a:extLst>
          </p:cNvPr>
          <p:cNvSpPr/>
          <p:nvPr/>
        </p:nvSpPr>
        <p:spPr>
          <a:xfrm>
            <a:off x="25271108" y="9479346"/>
            <a:ext cx="4065313" cy="1137643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215900" dist="139700" dir="6060000" sx="86000" sy="86000" algn="ctr" rotWithShape="0">
              <a:schemeClr val="tx1">
                <a:lumMod val="75000"/>
                <a:lumOff val="25000"/>
                <a:alpha val="4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 smtClean="0">
                <a:solidFill>
                  <a:srgbClr val="FFFFFF"/>
                </a:solidFill>
                <a:ea typeface="VTB Group Cond Book" panose="020B0506050504020204" pitchFamily="34" charset="-52"/>
              </a:rPr>
              <a:t>Исход </a:t>
            </a:r>
            <a:endParaRPr lang="ru-RU" sz="3200" dirty="0">
              <a:solidFill>
                <a:srgbClr val="FFFFFF"/>
              </a:solidFill>
              <a:ea typeface="VTB Group Cond Book" panose="020B0506050504020204" pitchFamily="34" charset="-52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82734" y="10152168"/>
            <a:ext cx="7168535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Состояние при поступлении крайне тяжелое, терминальное за счет ВПР ЖКТ левосторонняя диафрагмальная грыжа и его осложнении (пневмоторакс, ЛГ), ССВО, ОПП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анурической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стадии. Сознание - медикаментозный сон.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Субфибрилитет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Кожные покровы бледно-серые с мраморным оттенком, отмечается выраженная сухость и дряблость кожных покровов, тургор сниженный,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акроцианоз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носогубного треугольника, цианоз кончиков пальцев на руках и ногах, слизистых губ. Ребенок подключен к аппарату ИВЛ в режиме IPPV с параметрами: FiO2 100%,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20-30ml, PEEP 4,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40,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Ti:Te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1:2. Через 30 минут перевели на ВЧ ИВЛ, учитывая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десатурацию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55% на фоне традиционной ИВЛ.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Аускультативно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легких дыхание аппаратное не прослушивается справа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латеральнее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ближе к грудине выслушивается, слева выслушивается верхние доли. Сатурация 67-75%. Тоны сердца ясные, ритмичные. ЧСС 124 в мин., АД 62/36мм.рт.ст., подключен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допамин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3-5мкг/кг/мин. Диурез анурия.</a:t>
            </a:r>
          </a:p>
          <a:p>
            <a:endParaRPr lang="en-US" sz="2800" dirty="0"/>
          </a:p>
        </p:txBody>
      </p:sp>
      <p:sp>
        <p:nvSpPr>
          <p:cNvPr id="60" name="Заголовок 2"/>
          <p:cNvSpPr txBox="1">
            <a:spLocks/>
          </p:cNvSpPr>
          <p:nvPr/>
        </p:nvSpPr>
        <p:spPr>
          <a:xfrm>
            <a:off x="1804548" y="16943641"/>
            <a:ext cx="4222516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30274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Oswald Light" panose="020B0604020202020204" charset="-52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755965" y="10236201"/>
            <a:ext cx="7103035" cy="7703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Состояние при поступлении крайне тяжелое за счет ВПР ЖКТ левосторонняя диафрагмальная грыжа, недоношенности. Сознание – медикаментозный сон. Зрачки суженные, ОД=ОС,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фотореакции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нет.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Нормотермия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Кожные покровы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розовые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акроцианозом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периоральный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цианозом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 мраморностью, теплые на ощупь, чистые от высыпаний. Общая пастозность. Видимые слизистые бледно-розовые, влажные, чистые. Ребенок подключен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апарату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ИВЛ в режиме IPPV с параметрами: FiO2 30%,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15-20ml, PEEP 4,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40,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Ti:Te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1:2. на стороне поражения дыхание резко ослабленное, на противоположной стороне дыхание ослаблено в меньшей степени. Сатурация 90-95%. Тоны сердца приглушенные, ритм сохранен, патологические шумы не выслушиваются. ЧСС – 145 в мин. АД – 62/30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мм.рт.ст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подключен дофамин 2,5-5 мкг/кг/мин. ПЧД 2.3мл/кг/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Oswald Light" panose="020B0604020202020204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2" name="Picture 4" descr="Научный центр акушерства гинекологии и перинатологии , Алматы, Казахстан -  «18 дней в роддоме или мое мнение о НЦАГИП» | отзыв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739" t="37272" r="76081" b="30374"/>
          <a:stretch/>
        </p:blipFill>
        <p:spPr bwMode="auto">
          <a:xfrm>
            <a:off x="-176980" y="-22519"/>
            <a:ext cx="2256678" cy="235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Прямоугольник 62"/>
          <p:cNvSpPr/>
          <p:nvPr/>
        </p:nvSpPr>
        <p:spPr>
          <a:xfrm>
            <a:off x="20396200" y="19825948"/>
            <a:ext cx="9528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Резидент неонатолог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НЦАГиП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Сатканбаева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Ж.Т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Резидент неонатолог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НЦАГиП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Хамбалова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А.Г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53035" y="2823883"/>
            <a:ext cx="4034117" cy="887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1613648" y="2985248"/>
            <a:ext cx="5513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Диафрагмальная грыжа | Морозовская ДГКБ ДЗ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7563" y="7364661"/>
            <a:ext cx="2787837" cy="2773303"/>
          </a:xfrm>
          <a:prstGeom prst="rect">
            <a:avLst/>
          </a:prstGeom>
          <a:noFill/>
        </p:spPr>
      </p:pic>
      <p:pic>
        <p:nvPicPr>
          <p:cNvPr id="1030" name="Picture 6" descr="http://vmede.org/sait/content/Lu4evaya_diagnostika_vasilev_2008/img/1629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11800" y="5700338"/>
            <a:ext cx="5465295" cy="3201615"/>
          </a:xfrm>
          <a:prstGeom prst="rect">
            <a:avLst/>
          </a:prstGeom>
          <a:noFill/>
        </p:spPr>
      </p:pic>
      <p:pic>
        <p:nvPicPr>
          <p:cNvPr id="1034" name="Picture 10" descr="http://www.scientific.ru/journal/news/2014/0114/heparanhernia_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1000" y="1704602"/>
            <a:ext cx="1825998" cy="1825998"/>
          </a:xfrm>
          <a:prstGeom prst="rect">
            <a:avLst/>
          </a:prstGeom>
          <a:noFill/>
        </p:spPr>
      </p:pic>
      <p:sp>
        <p:nvSpPr>
          <p:cNvPr id="66" name="TextBox 65"/>
          <p:cNvSpPr txBox="1"/>
          <p:nvPr/>
        </p:nvSpPr>
        <p:spPr>
          <a:xfrm>
            <a:off x="15467014" y="13639800"/>
            <a:ext cx="7696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Пациент №1 (16 ч)            Пациент № 2 (30 ч)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ачало: 05.09.22 17:00      начало: 07.07.22 11:30                                  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онец: 05.09.22 20:00       конец: 07.07.22 13:20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019000" y="10922000"/>
            <a:ext cx="3733800" cy="269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Пациент №1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Биологическая смерть: 13:00 06.09.2022 (2 сутки)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Причина смерти: ОССН, ДН.</a:t>
            </a:r>
          </a:p>
          <a:p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23366413" y="13572141"/>
            <a:ext cx="6908800" cy="3798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Пациент №2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сутки отключили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седацию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начали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энтеральное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питание по 5мл смесью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Нутрилак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каждые 3 часа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сутки отключили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кардиотоническую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терапию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сутки перевели на самостоятельное дыхание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сутки убрали дренажную трубку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Бюлау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сутки перевели в профильное отделение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26 сутки выписывается домой</a:t>
            </a:r>
          </a:p>
          <a:p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1092200" y="18816447"/>
            <a:ext cx="13436600" cy="2567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Изучив два клинических случая, можно сделать вывод о том, что лечение врожденной диафрагмальной грыжи в настоящее время имеет положительный эффект при своевременной диагностике и правильном лечении, что продемонстрировано в первом клиническом примере. </a:t>
            </a:r>
          </a:p>
          <a:p>
            <a:endParaRPr lang="ru-RU" dirty="0"/>
          </a:p>
        </p:txBody>
      </p:sp>
      <p:pic>
        <p:nvPicPr>
          <p:cNvPr id="1036" name="Picture 12" descr="http://vmede.org/sait/content/Lu4evaya_diagnostika_vasilev_2008/img/1629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82975" y="15320962"/>
            <a:ext cx="5057775" cy="2171701"/>
          </a:xfrm>
          <a:prstGeom prst="rect">
            <a:avLst/>
          </a:prstGeom>
          <a:noFill/>
        </p:spPr>
      </p:pic>
      <p:sp>
        <p:nvSpPr>
          <p:cNvPr id="71" name="TextBox 70"/>
          <p:cNvSpPr txBox="1"/>
          <p:nvPr/>
        </p:nvSpPr>
        <p:spPr>
          <a:xfrm>
            <a:off x="15163800" y="18730456"/>
            <a:ext cx="502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2018 (6/1)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2019 (3/0)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2020 (11/2)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2021 (9/1)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2022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/4)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8" name="Picture 14" descr="ФЕДЕРАЛЬНОЕ ГОСУДАРСТВЕННОЕ БЮДЖЕТНОЕ НАУЧНОЕ УЧРЕЖДЕНИЕ «РОССИЙС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869400" y="16768762"/>
            <a:ext cx="7899399" cy="3038678"/>
          </a:xfrm>
          <a:prstGeom prst="rect">
            <a:avLst/>
          </a:prstGeom>
          <a:noFill/>
        </p:spPr>
      </p:pic>
      <p:pic>
        <p:nvPicPr>
          <p:cNvPr id="1040" name="Picture 16" descr="https://lib.medvestnik.ru/apps/lib/assets/uploads/aig/2015/08/v1-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658975" y="5897562"/>
            <a:ext cx="3197225" cy="43664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6787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754</Words>
  <Application>Microsoft Office PowerPoint</Application>
  <PresentationFormat>Произвольный</PresentationFormat>
  <Paragraphs>60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HDOfficeLightV0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birzhanakhmetkaliyev@outlook.com</cp:lastModifiedBy>
  <cp:revision>28</cp:revision>
  <dcterms:created xsi:type="dcterms:W3CDTF">2017-10-02T13:44:20Z</dcterms:created>
  <dcterms:modified xsi:type="dcterms:W3CDTF">2023-03-27T19:17:43Z</dcterms:modified>
</cp:coreProperties>
</file>